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371" r:id="rId2"/>
    <p:sldId id="372" r:id="rId3"/>
    <p:sldId id="361" r:id="rId4"/>
    <p:sldId id="363" r:id="rId5"/>
    <p:sldId id="369" r:id="rId6"/>
    <p:sldId id="374" r:id="rId7"/>
    <p:sldId id="375" r:id="rId8"/>
    <p:sldId id="366" r:id="rId9"/>
    <p:sldId id="367" r:id="rId10"/>
    <p:sldId id="368" r:id="rId1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58" d="100"/>
          <a:sy n="158" d="100"/>
        </p:scale>
        <p:origin x="264" y="15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4013936" cy="51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216607" y="1052622"/>
            <a:ext cx="44121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КИБЕРБЕЗОПАСНОСТЬ 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И ПРОФИЛАКТИКА КИБЕРПРЕСТУПНОСТИ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3640765" y="4395911"/>
            <a:ext cx="180020" cy="915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04764" y="23942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798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24066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67388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95536" y="339502"/>
            <a:ext cx="63367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dirty="0">
                <a:solidFill>
                  <a:srgbClr val="182C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КЛЮЧЕВЫХ ПРАВИЛА БЕЗОПАСНОСТИ В СЕТИ  ДЕТЕЙ И ПОДРОСТКОВ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1414304"/>
            <a:ext cx="5616624" cy="3375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ru-RU" sz="1500" b="1" dirty="0"/>
              <a:t>Храни личное в тайне</a:t>
            </a:r>
          </a:p>
          <a:p>
            <a:pPr>
              <a:lnSpc>
                <a:spcPts val="1600"/>
              </a:lnSpc>
            </a:pPr>
            <a:r>
              <a:rPr lang="ru-RU" sz="1500" dirty="0"/>
              <a:t>Не публикуй адрес, школу, </a:t>
            </a:r>
            <a:r>
              <a:rPr lang="ru-RU" sz="1500" dirty="0" err="1"/>
              <a:t>геометки</a:t>
            </a:r>
            <a:r>
              <a:rPr lang="ru-RU" sz="1500" dirty="0"/>
              <a:t>, данные документов и карт, планы семьи.</a:t>
            </a:r>
          </a:p>
          <a:p>
            <a:pPr>
              <a:lnSpc>
                <a:spcPts val="1600"/>
              </a:lnSpc>
            </a:pPr>
            <a:endParaRPr lang="ru-RU" sz="1500" dirty="0"/>
          </a:p>
          <a:p>
            <a:pPr>
              <a:lnSpc>
                <a:spcPts val="1600"/>
              </a:lnSpc>
            </a:pPr>
            <a:r>
              <a:rPr lang="ru-RU" sz="1500" b="1" dirty="0"/>
              <a:t>Помни алгоритм «СТОП-СПРОСИ-РАССКАЖИ»</a:t>
            </a:r>
            <a:endParaRPr lang="ru-RU" sz="1500" dirty="0"/>
          </a:p>
          <a:p>
            <a:pPr>
              <a:lnSpc>
                <a:spcPts val="1600"/>
              </a:lnSpc>
            </a:pPr>
            <a:r>
              <a:rPr lang="ru-RU" sz="1500" dirty="0"/>
              <a:t>СТОП, если что-то настораживает. СПРОСИ у родителей, </a:t>
            </a:r>
            <a:br>
              <a:rPr lang="ru-RU" sz="1500" dirty="0"/>
            </a:br>
            <a:r>
              <a:rPr lang="ru-RU" sz="1500" dirty="0"/>
              <a:t>если непонятно. РАССКАЖИ взрослым о любой угрозе </a:t>
            </a:r>
            <a:br>
              <a:rPr lang="ru-RU" sz="1500" dirty="0"/>
            </a:br>
            <a:r>
              <a:rPr lang="ru-RU" sz="1500" dirty="0"/>
              <a:t>или дискомфорте.</a:t>
            </a:r>
          </a:p>
          <a:p>
            <a:pPr>
              <a:lnSpc>
                <a:spcPts val="1600"/>
              </a:lnSpc>
            </a:pPr>
            <a:endParaRPr lang="ru-RU" sz="1500" dirty="0"/>
          </a:p>
          <a:p>
            <a:pPr>
              <a:lnSpc>
                <a:spcPts val="1600"/>
              </a:lnSpc>
            </a:pPr>
            <a:r>
              <a:rPr lang="ru-RU" sz="1500" b="1" dirty="0"/>
              <a:t>Контролируй круг общения</a:t>
            </a:r>
            <a:endParaRPr lang="ru-RU" sz="1500" dirty="0"/>
          </a:p>
          <a:p>
            <a:pPr>
              <a:lnSpc>
                <a:spcPts val="1600"/>
              </a:lnSpc>
            </a:pPr>
            <a:r>
              <a:rPr lang="ru-RU" sz="1500" dirty="0"/>
              <a:t>Добавляй в друзья только тех, кого знаешь лично. </a:t>
            </a:r>
            <a:br>
              <a:rPr lang="ru-RU" sz="1500" dirty="0"/>
            </a:br>
            <a:r>
              <a:rPr lang="ru-RU" sz="1500" dirty="0"/>
              <a:t>Настрой приватность профиля.</a:t>
            </a:r>
          </a:p>
          <a:p>
            <a:pPr>
              <a:lnSpc>
                <a:spcPts val="1600"/>
              </a:lnSpc>
            </a:pPr>
            <a:endParaRPr lang="ru-RU" sz="1500" dirty="0"/>
          </a:p>
          <a:p>
            <a:pPr>
              <a:lnSpc>
                <a:spcPts val="1600"/>
              </a:lnSpc>
            </a:pPr>
            <a:r>
              <a:rPr lang="ru-RU" sz="1500" b="1" dirty="0"/>
              <a:t>Включай критическое мышление</a:t>
            </a:r>
            <a:endParaRPr lang="ru-RU" sz="1500" dirty="0"/>
          </a:p>
          <a:p>
            <a:pPr>
              <a:lnSpc>
                <a:spcPts val="1600"/>
              </a:lnSpc>
            </a:pPr>
            <a:r>
              <a:rPr lang="ru-RU" sz="1500" dirty="0"/>
              <a:t>Не переходи по сомнительным ссылкам. Не верь слишком «выгодным» предложениям.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9112" y="1347614"/>
            <a:ext cx="4480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bg1">
                    <a:lumMod val="65000"/>
                  </a:schemeClr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9112" y="2246774"/>
            <a:ext cx="4480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bg1">
                    <a:lumMod val="65000"/>
                  </a:schemeClr>
                </a:solidFill>
              </a:rPr>
              <a:t>2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9112" y="3191654"/>
            <a:ext cx="4480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bg1">
                    <a:lumMod val="65000"/>
                  </a:schemeClr>
                </a:solidFill>
              </a:rPr>
              <a:t>3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89112" y="4022234"/>
            <a:ext cx="4480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bg1">
                    <a:lumMod val="65000"/>
                  </a:schemeClr>
                </a:solidFill>
              </a:rPr>
              <a:t>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4608512" cy="82809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580786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РОСТ КИБЕРАТАК В БЕЛАРУСИ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354374"/>
            <a:ext cx="367240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Позиция Беларуси: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3-е место в СНГ по количеству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кибератак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ОСНОВНЫЕ ЦЕЛИ АТАК: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Госсектор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– 22%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Промышленность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– 14%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Финансы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– 11%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ПОСЛЕДСТВИЯ: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Утечка данных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– 57% случаев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Нарушение работы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– 16%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Финансовые потери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– 8%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419622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2067694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3150927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83968" y="1360068"/>
            <a:ext cx="470090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Женщины </a:t>
            </a:r>
            <a:br>
              <a:rPr lang="ru-RU" sz="1600" dirty="0"/>
            </a:br>
            <a:r>
              <a:rPr lang="ru-RU" sz="1600" dirty="0"/>
              <a:t>Телефонные мошенники — 77,9%</a:t>
            </a:r>
            <a:br>
              <a:rPr lang="ru-RU" sz="1600" dirty="0"/>
            </a:br>
            <a:r>
              <a:rPr lang="ru-RU" sz="1600" dirty="0"/>
              <a:t>Обман в сфере услуг — 65,6%</a:t>
            </a:r>
          </a:p>
          <a:p>
            <a:r>
              <a:rPr lang="ru-RU" sz="1600" b="1" dirty="0"/>
              <a:t>Мужчины</a:t>
            </a:r>
            <a:br>
              <a:rPr lang="ru-RU" sz="1600" dirty="0"/>
            </a:br>
            <a:r>
              <a:rPr lang="ru-RU" sz="1600" dirty="0"/>
              <a:t>Мошенничество на сайтах знакомств — 84,8%</a:t>
            </a:r>
          </a:p>
          <a:p>
            <a:r>
              <a:rPr lang="ru-RU" sz="1600" b="1" dirty="0"/>
              <a:t>Возраст</a:t>
            </a:r>
            <a:endParaRPr lang="ru-RU" sz="1600" dirty="0"/>
          </a:p>
          <a:p>
            <a:r>
              <a:rPr lang="ru-RU" sz="1600" b="1" dirty="0"/>
              <a:t>50+:</a:t>
            </a:r>
            <a:r>
              <a:rPr lang="ru-RU" sz="1600" dirty="0"/>
              <a:t> телефонное мошенничество, «помощь родственникам»</a:t>
            </a:r>
          </a:p>
          <a:p>
            <a:r>
              <a:rPr lang="ru-RU" sz="1600" b="1" dirty="0"/>
              <a:t>До 30 лет:</a:t>
            </a:r>
            <a:r>
              <a:rPr lang="ru-RU" sz="1600" dirty="0"/>
              <a:t> псевдо-инвестиции (65,4%), дистанционные сделки с недвижимостью (56,3%)</a:t>
            </a:r>
          </a:p>
          <a:p>
            <a:r>
              <a:rPr lang="ru-RU" sz="1600" b="1" dirty="0"/>
              <a:t>30-49 лет:</a:t>
            </a:r>
            <a:r>
              <a:rPr lang="ru-RU" sz="1600" dirty="0"/>
              <a:t> </a:t>
            </a:r>
            <a:r>
              <a:rPr lang="ru-RU" sz="1550" dirty="0"/>
              <a:t>ИКТ-мошенничество с договорами (53,1%)</a:t>
            </a:r>
          </a:p>
          <a:p>
            <a:r>
              <a:rPr lang="ru-RU" sz="1600" b="1" dirty="0"/>
              <a:t>Социальный статус:</a:t>
            </a:r>
            <a:endParaRPr lang="ru-RU" sz="1600" dirty="0"/>
          </a:p>
          <a:p>
            <a:r>
              <a:rPr lang="ru-RU" sz="1600" b="1" dirty="0"/>
              <a:t>безработные</a:t>
            </a:r>
            <a:r>
              <a:rPr lang="ru-RU" sz="1600" dirty="0"/>
              <a:t> чаще попадают в инвестиционные ловушки (46,2%)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53174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96237" y="315450"/>
            <a:ext cx="5544616" cy="92410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427510" y="538974"/>
            <a:ext cx="528206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</a:rPr>
              <a:t>ПОРТРЕТ ЖЕРТВЫ МОШЕННИЧЕСТВА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" name="Picture 2" descr="D:\Академия управления\2025\КИБЕРБЕЗОПАСНОСТЬ И ПРОФИЛАКТИКА КИБЕРПРЕСТУПНОСТИ\пиктограммы\956-9563242_timetables-office-365-calendar-ic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7" y="2620833"/>
            <a:ext cx="598947" cy="58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Академия управления\2025\КИБЕРБЕЗОПАСНОСТЬ И ПРОФИЛАКТИКА КИБЕРПРЕСТУПНОСТИ\пиктограммы\wallet-logo_701361-38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010" y="3970672"/>
            <a:ext cx="728620" cy="72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Академия управления\2025\КИБЕРБЕЗОПАСНОСТЬ И ПРОФИЛАКТИКА КИБЕРПРЕСТУПНОСТИ\пиктограммы\ж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966" y="1522323"/>
            <a:ext cx="305908" cy="79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Академия управления\2025\КИБЕРБЕЗОПАСНОСТЬ И ПРОФИЛАКТИКА КИБЕРПРЕСТУПНОСТИ\пиктограммы\м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360" y="1518823"/>
            <a:ext cx="296808" cy="802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44008" y="1146291"/>
            <a:ext cx="4226024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ru-RU" sz="1500" dirty="0"/>
              <a:t>звонки от имени банка, сотрудника МВД, КГБ и иных государственных органов</a:t>
            </a:r>
          </a:p>
          <a:p>
            <a:pPr>
              <a:lnSpc>
                <a:spcPts val="1200"/>
              </a:lnSpc>
            </a:pPr>
            <a:r>
              <a:rPr lang="ru-RU" sz="1500" dirty="0"/>
              <a:t> </a:t>
            </a:r>
          </a:p>
          <a:p>
            <a:pPr>
              <a:lnSpc>
                <a:spcPts val="1500"/>
              </a:lnSpc>
            </a:pPr>
            <a:r>
              <a:rPr lang="ru-RU" sz="1500" dirty="0" err="1"/>
              <a:t>фишинговые</a:t>
            </a:r>
            <a:r>
              <a:rPr lang="ru-RU" sz="1500" dirty="0"/>
              <a:t> SMS-сообщения и письма</a:t>
            </a:r>
          </a:p>
          <a:p>
            <a:pPr>
              <a:lnSpc>
                <a:spcPts val="1300"/>
              </a:lnSpc>
            </a:pPr>
            <a:r>
              <a:rPr lang="ru-RU" sz="1200" dirty="0"/>
              <a:t> 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мошенничества в социальных сетях и мессенджерах 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 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мошенничества при онлайн-покупках на площадках по продаже товаров 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 </a:t>
            </a:r>
          </a:p>
          <a:p>
            <a:pPr>
              <a:lnSpc>
                <a:spcPts val="1500"/>
              </a:lnSpc>
            </a:pPr>
            <a:r>
              <a:rPr lang="ru-RU" sz="1500" dirty="0" err="1"/>
              <a:t>фейковые</a:t>
            </a:r>
            <a:r>
              <a:rPr lang="ru-RU" sz="1500" dirty="0"/>
              <a:t> интернет-магазины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 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мошенничества под видом государственных органов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 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финансовые пирамиды и инвестиционные мошенничества 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 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вымогательство на интимной почве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118579" y="247121"/>
            <a:ext cx="52820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rgbClr val="0A0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КИБЕРПРЕСТУПЛЕНИЙ, СОВЕРШАЕМЫЕ В СТРАНЕ</a:t>
            </a:r>
            <a:endParaRPr lang="ru-RU" sz="25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050" name="Picture 2" descr="D:\Академия управления\2025\КИБЕРБЕЗОПАСНОСТЬ И ПРОФИЛАКТИКА КИБЕРПРЕСТУПНОСТИ\пиктограммы\Слой 1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735" y="1146291"/>
            <a:ext cx="373402" cy="420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Академия управления\2025\КИБЕРБЕЗОПАСНОСТЬ И ПРОФИЛАКТИКА КИБЕРПРЕСТУПНОСТИ\пиктограммы\Слой 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033" y="1566714"/>
            <a:ext cx="356806" cy="409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Академия управления\2025\КИБЕРБЕЗОПАСНОСТЬ И ПРОФИЛАКТИКА КИБЕРПРЕСТУПНОСТИ\пиктограммы\Слой 1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331" y="2067694"/>
            <a:ext cx="470210" cy="38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Академия управления\2025\КИБЕРБЕЗОПАСНОСТЬ И ПРОФИЛАКТИКА КИБЕРПРЕСТУПНОСТИ\пиктограммы\Слой 1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94" y="2579395"/>
            <a:ext cx="412125" cy="36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Академия управления\2025\КИБЕРБЕЗОПАСНОСТЬ И ПРОФИЛАКТИКА КИБЕРПРЕСТУПНОСТИ\пиктограммы\Слой 1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220" y="3078040"/>
            <a:ext cx="367870" cy="34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Академия управления\2025\КИБЕРБЕЗОПАСНОСТЬ И ПРОФИЛАКТИКА КИБЕРПРЕСТУПНОСТИ\пиктограммы\Слой 1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281" y="3510855"/>
            <a:ext cx="376311" cy="42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Академия управления\2025\КИБЕРБЕЗОПАСНОСТЬ И ПРОФИЛАКТИКА КИБЕРПРЕСТУПНОСТИ\пиктограммы\Слой 1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693" y="4009789"/>
            <a:ext cx="431487" cy="384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D:\Академия управления\2025\КИБЕРБЕЗОПАСНОСТЬ И ПРОФИЛАКТИКА КИБЕРПРЕСТУПНОСТИ\пиктограммы\Слой 1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459" y="4522272"/>
            <a:ext cx="425954" cy="354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427510" y="538974"/>
            <a:ext cx="528206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</a:rPr>
              <a:t>ПОРТРЕТ ЖЕРТВЫ МОШЕННИЧЕСТВА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5" name="ВИШИНГ- Азбука цифровой безопасности_1_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28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4" y="2076530"/>
            <a:ext cx="540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Целевой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фишинг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без ошибок: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 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персонализированные и грамматически безупречные рассылки, обходящие главный маркер угрозы.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Мошенничество через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Deepfake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b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генерация видео и голоса руководства для санкционирования незаконных финансовых операций.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ИИ-боты для социальной инженерии: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ведение осмысленных диалогов для выманивания конфиденциальной информации.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537466"/>
            <a:ext cx="52820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ИСПОЛЬЗОВАНИЕ ИСКУССТВЕННОГО ИНТЕЛЛЕКТА</a:t>
            </a:r>
            <a:endParaRPr kumimoji="0" lang="ru-RU" sz="25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619469" y="2146075"/>
            <a:ext cx="200206" cy="2160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5400000">
            <a:off x="619469" y="2878257"/>
            <a:ext cx="200206" cy="2160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5400000">
            <a:off x="619469" y="3607126"/>
            <a:ext cx="200206" cy="2160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42258" y="1131590"/>
            <a:ext cx="440002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Неуправляемая гонка в этой сфере превращает его </a:t>
            </a:r>
            <a:r>
              <a:rPr kumimoji="0" lang="ru-RU" sz="1900" b="0" i="1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(прим. – искусственный интеллект)</a:t>
            </a:r>
            <a:r>
              <a:rPr kumimoji="0" lang="ru-RU" sz="1900" b="1" i="1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из полезного ресурса в оружие. В перспективе – массового поражения.</a:t>
            </a:r>
            <a:endParaRPr kumimoji="0" lang="ru-RU" sz="2500" b="1" i="1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3888" y="204848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161762" y="1635646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42258" y="3579862"/>
            <a:ext cx="45124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Президент Республики Беларусь А.Г. Лукашенко,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III Минская международная конференция по евразийской безопасности, 28 октября 2025 г.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627534"/>
            <a:ext cx="5268240" cy="37444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79324" y="821328"/>
            <a:ext cx="51845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БЕЗОПАСНОСТЬ ДЕТЕЙ В СЕТИ — </a:t>
            </a:r>
            <a:br>
              <a:rPr lang="ru-RU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НЕ ЗАПРЕТЫ, А ДОВЕРИЕ И ПРАВИЛА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679324" y="1559992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Выстраивайте открытые отношения: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ребенок должен знать, что может рассказать вам о любой проблеме без страха наказания.</a:t>
            </a:r>
          </a:p>
          <a:p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Установите четкие границы: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согласуйте время онлайн, разрешенные сайты и приложения.</a:t>
            </a:r>
          </a:p>
          <a:p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Используйте технические средства: </a:t>
            </a:r>
            <a:b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родительский контроль и общие аккаунты </a:t>
            </a:r>
            <a:b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младших детей.</a:t>
            </a:r>
          </a:p>
        </p:txBody>
      </p:sp>
      <p:pic>
        <p:nvPicPr>
          <p:cNvPr id="3" name="Picture 2" descr="D:\Академия управления\2025\КИБЕРБЕЗОПАСНОСТЬ И ПРОФИЛАКТИКА КИБЕРПРЕСТУПНОСТИ\пиктограммы\курс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7" y="3559672"/>
            <a:ext cx="1296145" cy="1361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65566" y="844204"/>
            <a:ext cx="2232248" cy="287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ru-RU" sz="1500" b="1" dirty="0"/>
              <a:t>«Бесплатные» подарки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137057" y="4494682"/>
            <a:ext cx="200206" cy="4858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47564" y="197808"/>
            <a:ext cx="7848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A0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РАСПРОСТРАНЕННЫЕ СХЕМЫ КИБЕРПРЕСТУПЛЕНИЙ ПРОТИВ ДЕТЕЙ</a:t>
            </a:r>
            <a:endParaRPr lang="ru-RU" sz="2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0972" y="2355726"/>
            <a:ext cx="230143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sz="1000" dirty="0"/>
              <a:t>Цель: заманить на </a:t>
            </a:r>
            <a:r>
              <a:rPr lang="ru-RU" sz="1000" dirty="0" err="1"/>
              <a:t>фишинговую</a:t>
            </a:r>
            <a:r>
              <a:rPr lang="ru-RU" sz="1000" dirty="0"/>
              <a:t> страницу и украсть данные банковской карты.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840988" y="844204"/>
            <a:ext cx="3459204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500" b="1" dirty="0" err="1"/>
              <a:t>Фейковые</a:t>
            </a:r>
            <a:r>
              <a:rPr lang="ru-RU" sz="1500" b="1" dirty="0"/>
              <a:t> запросы от «друзей»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328452" y="2355726"/>
            <a:ext cx="248427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sz="1000" dirty="0"/>
              <a:t>Цель: воспользоваться доверием и выманить деньги через взломанный аккаунт.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238624" y="844204"/>
            <a:ext cx="2232248" cy="287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500" b="1" dirty="0" err="1"/>
              <a:t>Груминг</a:t>
            </a:r>
            <a:endParaRPr lang="ru-RU" sz="15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940152" y="2355726"/>
            <a:ext cx="282919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sz="1000" dirty="0"/>
              <a:t>Цель: выдавая себя за сверстника, войти в доверие, чтобы манипулировать и выпрашивать интимные фото/видео.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65566" y="2931790"/>
            <a:ext cx="2232248" cy="287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500" b="1" dirty="0" err="1"/>
              <a:t>Сексторшен</a:t>
            </a:r>
            <a:endParaRPr lang="ru-RU" sz="15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39552" y="4398952"/>
            <a:ext cx="248427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sz="1000" dirty="0"/>
              <a:t>Цель: шантажировать ребенка с помощью полученных интимных материалов.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81890" y="2931790"/>
            <a:ext cx="2232248" cy="287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500" b="1" dirty="0" err="1"/>
              <a:t>Кибербуллинг</a:t>
            </a:r>
            <a:endParaRPr lang="ru-RU" sz="15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490470" y="4398952"/>
            <a:ext cx="241508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sz="1000" dirty="0"/>
              <a:t>Цель: унизить и травмировать психологически через травлю в группах и личных сообщениях.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217744" y="2931790"/>
            <a:ext cx="2232248" cy="287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500" b="1" dirty="0"/>
              <a:t>Деструктивный контент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919272" y="4410655"/>
            <a:ext cx="282919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sz="1000" dirty="0"/>
              <a:t>Цель: вовлечь в опасные сообщества, пропагандирующие суицид, насилие и экстремизм.</a:t>
            </a:r>
          </a:p>
        </p:txBody>
      </p:sp>
      <p:sp>
        <p:nvSpPr>
          <p:cNvPr id="27" name="Прямоугольник 26"/>
          <p:cNvSpPr/>
          <p:nvPr/>
        </p:nvSpPr>
        <p:spPr>
          <a:xfrm rot="5400000">
            <a:off x="8808617" y="667484"/>
            <a:ext cx="200206" cy="4858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550</Words>
  <Application>Microsoft Office PowerPoint</Application>
  <PresentationFormat>Экран (16:9)</PresentationFormat>
  <Paragraphs>85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Балашова Людмила Анатольевна</cp:lastModifiedBy>
  <cp:revision>435</cp:revision>
  <dcterms:created xsi:type="dcterms:W3CDTF">2024-07-24T10:48:00Z</dcterms:created>
  <dcterms:modified xsi:type="dcterms:W3CDTF">2026-09-10T08:23:40Z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2CD5E229FE144A34AC08C8A2CAC4A00E_12</vt:lpwstr>
  </property>
  <property fmtid="{D5CDD505-2E9C-101B-9397-08002B2CF9AE}" pid="3" name="KSOProductBuildVer">
    <vt:lpwstr>1049-12.1.0.28485</vt:lpwstr>
  </property>
</Properties>
</file>